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9" r:id="rId4"/>
    <p:sldId id="257" r:id="rId5"/>
    <p:sldId id="260" r:id="rId6"/>
    <p:sldId id="265" r:id="rId7"/>
    <p:sldId id="261" r:id="rId8"/>
    <p:sldId id="262" r:id="rId9"/>
    <p:sldId id="263" r:id="rId10"/>
    <p:sldId id="264" r:id="rId11"/>
    <p:sldId id="266" r:id="rId12"/>
    <p:sldId id="267" r:id="rId13"/>
    <p:sldId id="270" r:id="rId14"/>
    <p:sldId id="268" r:id="rId15"/>
    <p:sldId id="269"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45" autoAdjust="0"/>
  </p:normalViewPr>
  <p:slideViewPr>
    <p:cSldViewPr>
      <p:cViewPr varScale="1">
        <p:scale>
          <a:sx n="107" d="100"/>
          <a:sy n="107" d="100"/>
        </p:scale>
        <p:origin x="-8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C4A11-B9EA-41B9-9C4E-35CB5557527F}" type="datetimeFigureOut">
              <a:rPr lang="en-US" smtClean="0"/>
              <a:t>5/17/2012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94CFF-8B40-4714-B467-B39A7603B354}" type="slidenum">
              <a:rPr lang="en-US" smtClean="0"/>
              <a:t>‹#›</a:t>
            </a:fld>
            <a:endParaRPr lang="en-US" dirty="0"/>
          </a:p>
        </p:txBody>
      </p:sp>
    </p:spTree>
    <p:extLst>
      <p:ext uri="{BB962C8B-B14F-4D97-AF65-F5344CB8AC3E}">
        <p14:creationId xmlns:p14="http://schemas.microsoft.com/office/powerpoint/2010/main" val="10291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Aerosmith" TargetMode="External"/><Relationship Id="rId3" Type="http://schemas.openxmlformats.org/officeDocument/2006/relationships/hyperlink" Target="http://en.wikipedia.org/wiki/Rick_Rubin" TargetMode="External"/><Relationship Id="rId7" Type="http://schemas.openxmlformats.org/officeDocument/2006/relationships/hyperlink" Target="http://en.wikipedia.org/wiki/Hard_rock"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Walk_This_Way" TargetMode="External"/><Relationship Id="rId5" Type="http://schemas.openxmlformats.org/officeDocument/2006/relationships/hyperlink" Target="http://en.wikipedia.org/wiki/Raising_Hell_(album)" TargetMode="External"/><Relationship Id="rId4" Type="http://schemas.openxmlformats.org/officeDocument/2006/relationships/hyperlink" Target="http://en.wikipedia.org/wiki/Radio_(LL_Cool_J_album)"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Apocalypse_91%E2%80%A6_The_Enemy_Strikes_Black" TargetMode="External"/><Relationship Id="rId13" Type="http://schemas.openxmlformats.org/officeDocument/2006/relationships/hyperlink" Target="http://en.wikipedia.org/wiki/S1W_(group)" TargetMode="External"/><Relationship Id="rId3" Type="http://schemas.openxmlformats.org/officeDocument/2006/relationships/hyperlink" Target="http://en.wikipedia.org/wiki/Beastie_Boys" TargetMode="External"/><Relationship Id="rId7" Type="http://schemas.openxmlformats.org/officeDocument/2006/relationships/hyperlink" Target="http://en.wikipedia.org/wiki/Fear_of_a_Black_Planet" TargetMode="External"/><Relationship Id="rId12" Type="http://schemas.openxmlformats.org/officeDocument/2006/relationships/hyperlink" Target="http://en.wikipedia.org/wiki/Professor_Griff" TargetMode="External"/><Relationship Id="rId2" Type="http://schemas.openxmlformats.org/officeDocument/2006/relationships/slide" Target="../slides/slide13.xml"/><Relationship Id="rId16" Type="http://schemas.openxmlformats.org/officeDocument/2006/relationships/hyperlink" Target="http://en.wikipedia.org/wiki/Khari_Wynn" TargetMode="External"/><Relationship Id="rId1" Type="http://schemas.openxmlformats.org/officeDocument/2006/relationships/notesMaster" Target="../notesMasters/notesMaster1.xml"/><Relationship Id="rId6" Type="http://schemas.openxmlformats.org/officeDocument/2006/relationships/hyperlink" Target="http://en.wikipedia.org/wiki/It_Takes_a_Nation_of_Millions_to_Hold_Us_Back" TargetMode="External"/><Relationship Id="rId11" Type="http://schemas.openxmlformats.org/officeDocument/2006/relationships/hyperlink" Target="http://en.wikipedia.org/wiki/Flavor_Flav" TargetMode="External"/><Relationship Id="rId5" Type="http://schemas.openxmlformats.org/officeDocument/2006/relationships/hyperlink" Target="http://en.wikipedia.org/wiki/Yo!_Bum_Rush_The_Show" TargetMode="External"/><Relationship Id="rId15" Type="http://schemas.openxmlformats.org/officeDocument/2006/relationships/hyperlink" Target="http://en.wikipedia.org/wiki/Terminator_X" TargetMode="External"/><Relationship Id="rId10" Type="http://schemas.openxmlformats.org/officeDocument/2006/relationships/hyperlink" Target="http://en.wikipedia.org/wiki/Chuck_D" TargetMode="External"/><Relationship Id="rId4" Type="http://schemas.openxmlformats.org/officeDocument/2006/relationships/hyperlink" Target="http://en.wikipedia.org/wiki/Licensed_to_Ill" TargetMode="External"/><Relationship Id="rId9" Type="http://schemas.openxmlformats.org/officeDocument/2006/relationships/hyperlink" Target="http://en.wikipedia.org/wiki/Golden_age_of_hip_hop" TargetMode="External"/><Relationship Id="rId14" Type="http://schemas.openxmlformats.org/officeDocument/2006/relationships/hyperlink" Target="http://en.wikipedia.org/wiki/DJ_Lor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effectLst/>
              </a:rPr>
              <a:t>teamed with producer </a:t>
            </a:r>
            <a:r>
              <a:rPr lang="en-US" dirty="0" smtClean="0">
                <a:effectLst/>
                <a:hlinkClick r:id="rId3" action="ppaction://hlinkfile" tooltip="Rick Rubin"/>
              </a:rPr>
              <a:t>Rick Rubin</a:t>
            </a:r>
            <a:r>
              <a:rPr lang="en-US" dirty="0" smtClean="0">
                <a:effectLst/>
              </a:rPr>
              <a:t> for their third album. Rubin had just produced LL Cool J's debut album </a:t>
            </a:r>
            <a:r>
              <a:rPr lang="en-US" i="1" dirty="0" smtClean="0">
                <a:effectLst/>
                <a:hlinkClick r:id="rId4" action="ppaction://hlinkfile" tooltip="Radio (LL Cool J album)"/>
              </a:rPr>
              <a:t>Radio</a:t>
            </a:r>
            <a:r>
              <a:rPr lang="en-US" dirty="0" smtClean="0">
                <a:effectLst/>
              </a:rPr>
              <a:t>. They later released their third album titled </a:t>
            </a:r>
            <a:r>
              <a:rPr lang="en-US" dirty="0" smtClean="0">
                <a:effectLst/>
                <a:hlinkClick r:id="rId5" action="ppaction://hlinkfile" tooltip="Raising Hell (album)"/>
              </a:rPr>
              <a:t>Raising Hell</a:t>
            </a:r>
            <a:r>
              <a:rPr lang="en-US" dirty="0" smtClean="0">
                <a:effectLst/>
              </a:rPr>
              <a:t> which became the group's most successful album and one of the best-selling rap albums of all-time. The album was certified double-platinum and peaked at number three on the charts.</a:t>
            </a:r>
          </a:p>
          <a:p>
            <a:pPr rtl="0"/>
            <a:r>
              <a:rPr lang="en-US" dirty="0" smtClean="0">
                <a:effectLst/>
              </a:rPr>
              <a:t>They were almost done with the album, but Rubin thought that it needed an element that would appeal to rock fans as well. This spurred the lead single "</a:t>
            </a:r>
            <a:r>
              <a:rPr lang="en-US" dirty="0" smtClean="0">
                <a:effectLst/>
                <a:hlinkClick r:id="rId6" action="ppaction://hlinkfile" tooltip="Walk This Way"/>
              </a:rPr>
              <a:t>Walk This Way</a:t>
            </a:r>
            <a:r>
              <a:rPr lang="en-US" dirty="0" smtClean="0">
                <a:effectLst/>
              </a:rPr>
              <a:t>", a cover of the classic </a:t>
            </a:r>
            <a:r>
              <a:rPr lang="en-US" dirty="0" smtClean="0">
                <a:effectLst/>
                <a:hlinkClick r:id="rId7" action="ppaction://hlinkfile" tooltip="Hard rock"/>
              </a:rPr>
              <a:t>hard rock</a:t>
            </a:r>
            <a:r>
              <a:rPr lang="en-US" dirty="0" smtClean="0">
                <a:effectLst/>
              </a:rPr>
              <a:t> song by </a:t>
            </a:r>
            <a:r>
              <a:rPr lang="en-US" dirty="0" smtClean="0">
                <a:effectLst/>
                <a:hlinkClick r:id="rId8" action="ppaction://hlinkfile" tooltip="Aerosmith"/>
              </a:rPr>
              <a:t>Aerosmith</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28894CFF-8B40-4714-B467-B39A7603B354}" type="slidenum">
              <a:rPr lang="en-US" smtClean="0"/>
              <a:t>10</a:t>
            </a:fld>
            <a:endParaRPr lang="en-US" dirty="0"/>
          </a:p>
        </p:txBody>
      </p:sp>
    </p:spTree>
    <p:extLst>
      <p:ext uri="{BB962C8B-B14F-4D97-AF65-F5344CB8AC3E}">
        <p14:creationId xmlns:p14="http://schemas.microsoft.com/office/powerpoint/2010/main" val="85724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effectLst/>
              </a:rPr>
              <a:t>Public Enemy started out as opening acts for the </a:t>
            </a:r>
            <a:r>
              <a:rPr lang="en-US" dirty="0" smtClean="0">
                <a:effectLst/>
                <a:hlinkClick r:id="rId3" action="ppaction://hlinkfile" tooltip="Beastie Boys"/>
              </a:rPr>
              <a:t>Beastie Boys</a:t>
            </a:r>
            <a:r>
              <a:rPr lang="en-US" dirty="0" smtClean="0">
                <a:effectLst/>
              </a:rPr>
              <a:t> during the latter's </a:t>
            </a:r>
            <a:r>
              <a:rPr lang="en-US" i="1" dirty="0" smtClean="0">
                <a:effectLst/>
                <a:hlinkClick r:id="rId4" action="ppaction://hlinkfile" tooltip="Licensed to Ill"/>
              </a:rPr>
              <a:t>Licensed to Ill</a:t>
            </a:r>
            <a:r>
              <a:rPr lang="en-US" dirty="0" smtClean="0">
                <a:effectLst/>
              </a:rPr>
              <a:t> popularity, and in 1987 released their debut album </a:t>
            </a:r>
            <a:r>
              <a:rPr lang="en-US" i="1" dirty="0" err="1" smtClean="0">
                <a:effectLst/>
                <a:hlinkClick r:id="rId5" action="ppaction://hlinkfile" tooltip="Yo! Bum Rush The Show"/>
              </a:rPr>
              <a:t>Yo</a:t>
            </a:r>
            <a:r>
              <a:rPr lang="en-US" i="1" dirty="0" smtClean="0">
                <a:effectLst/>
                <a:hlinkClick r:id="rId5" action="ppaction://hlinkfile" tooltip="Yo! Bum Rush The Show"/>
              </a:rPr>
              <a:t>! Bum Rush The Show</a:t>
            </a:r>
            <a:endParaRPr lang="en-US" dirty="0" smtClean="0">
              <a:effectLst/>
            </a:endParaRPr>
          </a:p>
          <a:p>
            <a:pPr rtl="0"/>
            <a:r>
              <a:rPr lang="en-US" dirty="0" smtClean="0">
                <a:effectLst/>
              </a:rPr>
              <a:t>However, over the next few years Public Enemy released </a:t>
            </a:r>
            <a:r>
              <a:rPr lang="en-US" i="1" dirty="0" smtClean="0">
                <a:effectLst/>
                <a:hlinkClick r:id="rId6" action="ppaction://hlinkfile" tooltip="It Takes a Nation of Millions to Hold Us Back"/>
              </a:rPr>
              <a:t>It Takes a Nation of Millions to Hold Us Back</a:t>
            </a:r>
            <a:r>
              <a:rPr lang="en-US" dirty="0" smtClean="0">
                <a:effectLst/>
              </a:rPr>
              <a:t>, </a:t>
            </a:r>
            <a:r>
              <a:rPr lang="en-US" i="1" dirty="0" smtClean="0">
                <a:effectLst/>
                <a:hlinkClick r:id="rId7" action="ppaction://hlinkfile" tooltip="Fear of a Black Planet"/>
              </a:rPr>
              <a:t>Fear of a Black Planet</a:t>
            </a:r>
            <a:r>
              <a:rPr lang="en-US" dirty="0" smtClean="0">
                <a:effectLst/>
              </a:rPr>
              <a:t>, and </a:t>
            </a:r>
            <a:r>
              <a:rPr lang="en-US" i="1" dirty="0" smtClean="0">
                <a:effectLst/>
                <a:hlinkClick r:id="rId8" action="ppaction://hlinkfile" tooltip="Apocalypse 91… The Enemy Strikes Black"/>
              </a:rPr>
              <a:t>Apocalypse 91… The Enemy Strikes Black</a:t>
            </a:r>
            <a:r>
              <a:rPr lang="en-US" dirty="0" smtClean="0">
                <a:effectLst/>
              </a:rPr>
              <a:t>. In addition to ushering in the </a:t>
            </a:r>
            <a:r>
              <a:rPr lang="en-US" dirty="0" smtClean="0">
                <a:effectLst/>
                <a:hlinkClick r:id="rId9" action="ppaction://hlinkfile" tooltip="Golden age of hip hop"/>
              </a:rPr>
              <a:t>golden age of hip hop</a:t>
            </a:r>
            <a:r>
              <a:rPr lang="en-US" dirty="0" smtClean="0">
                <a:effectLst/>
              </a:rPr>
              <a:t>, during this time, Public Enemy reached the height of their popularity, adulation, and controversy. The group then separated from Def Jam and has since been independently producing, marketing, and publishing their music.</a:t>
            </a:r>
          </a:p>
          <a:p>
            <a:pPr rtl="0"/>
            <a:endParaRPr lang="en-US" dirty="0" smtClean="0">
              <a:effectLst/>
            </a:endParaRPr>
          </a:p>
          <a:p>
            <a:pPr rtl="0"/>
            <a:r>
              <a:rPr lang="en-US" dirty="0" smtClean="0">
                <a:effectLst/>
              </a:rPr>
              <a:t>Public Enemy's "Fight the Power" plays a central role in Spike Lee's 1989 film "Do the Right Thing." </a:t>
            </a:r>
          </a:p>
          <a:p>
            <a:pPr rtl="0"/>
            <a:r>
              <a:rPr lang="en-US" dirty="0" smtClean="0">
                <a:effectLst/>
                <a:hlinkClick r:id="rId10" action="ppaction://hlinkfile" tooltip="Chuck D"/>
              </a:rPr>
              <a:t>Chuck D</a:t>
            </a:r>
            <a:r>
              <a:rPr lang="en-US" dirty="0" smtClean="0">
                <a:effectLst/>
              </a:rPr>
              <a:t>, </a:t>
            </a:r>
            <a:r>
              <a:rPr lang="en-US" dirty="0" smtClean="0">
                <a:effectLst/>
                <a:hlinkClick r:id="rId11" action="ppaction://hlinkfile" tooltip="Flavor Flav"/>
              </a:rPr>
              <a:t>Flavor </a:t>
            </a:r>
            <a:r>
              <a:rPr lang="en-US" dirty="0" err="1" smtClean="0">
                <a:effectLst/>
                <a:hlinkClick r:id="rId11" action="ppaction://hlinkfile" tooltip="Flavor Flav"/>
              </a:rPr>
              <a:t>Flav</a:t>
            </a:r>
            <a:r>
              <a:rPr lang="en-US" dirty="0" smtClean="0">
                <a:effectLst/>
              </a:rPr>
              <a:t>, </a:t>
            </a:r>
            <a:r>
              <a:rPr lang="en-US" dirty="0" smtClean="0">
                <a:effectLst/>
                <a:hlinkClick r:id="rId12" action="ppaction://hlinkfile" tooltip="Professor Griff"/>
              </a:rPr>
              <a:t>Professor </a:t>
            </a:r>
            <a:r>
              <a:rPr lang="en-US" dirty="0" err="1" smtClean="0">
                <a:effectLst/>
                <a:hlinkClick r:id="rId12" action="ppaction://hlinkfile" tooltip="Professor Griff"/>
              </a:rPr>
              <a:t>Griff</a:t>
            </a:r>
            <a:r>
              <a:rPr lang="en-US" dirty="0" smtClean="0">
                <a:effectLst/>
              </a:rPr>
              <a:t> and his </a:t>
            </a:r>
            <a:r>
              <a:rPr lang="en-US" dirty="0" smtClean="0">
                <a:effectLst/>
                <a:hlinkClick r:id="rId13" action="ppaction://hlinkfile" tooltip="S1W (group)"/>
              </a:rPr>
              <a:t>S1W</a:t>
            </a:r>
            <a:r>
              <a:rPr lang="en-US" dirty="0" smtClean="0">
                <a:effectLst/>
              </a:rPr>
              <a:t> group, </a:t>
            </a:r>
            <a:r>
              <a:rPr lang="en-US" dirty="0" smtClean="0">
                <a:effectLst/>
                <a:hlinkClick r:id="rId14" action="ppaction://hlinkfile" tooltip="DJ Lord"/>
              </a:rPr>
              <a:t>DJ Lord</a:t>
            </a:r>
            <a:r>
              <a:rPr lang="en-US" dirty="0" smtClean="0">
                <a:effectLst/>
              </a:rPr>
              <a:t> (DJ who replaced </a:t>
            </a:r>
            <a:r>
              <a:rPr lang="en-US" dirty="0" smtClean="0">
                <a:effectLst/>
                <a:hlinkClick r:id="rId15" action="ppaction://hlinkfile" tooltip="Terminator X"/>
              </a:rPr>
              <a:t>Terminator X</a:t>
            </a:r>
            <a:r>
              <a:rPr lang="en-US" dirty="0" smtClean="0">
                <a:effectLst/>
              </a:rPr>
              <a:t> in 1999), and Music Director </a:t>
            </a:r>
            <a:r>
              <a:rPr lang="en-US" dirty="0" err="1" smtClean="0">
                <a:effectLst/>
                <a:hlinkClick r:id="rId16" action="ppaction://hlinkfile" tooltip="Khari Wynn"/>
              </a:rPr>
              <a:t>Khari</a:t>
            </a:r>
            <a:r>
              <a:rPr lang="en-US" dirty="0" smtClean="0">
                <a:effectLst/>
                <a:hlinkClick r:id="rId16" action="ppaction://hlinkfile" tooltip="Khari Wynn"/>
              </a:rPr>
              <a:t> Wynn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8894CFF-8B40-4714-B467-B39A7603B354}" type="slidenum">
              <a:rPr lang="en-US" smtClean="0"/>
              <a:t>13</a:t>
            </a:fld>
            <a:endParaRPr lang="en-US" dirty="0"/>
          </a:p>
        </p:txBody>
      </p:sp>
    </p:spTree>
    <p:extLst>
      <p:ext uri="{BB962C8B-B14F-4D97-AF65-F5344CB8AC3E}">
        <p14:creationId xmlns:p14="http://schemas.microsoft.com/office/powerpoint/2010/main" val="380781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F78A0-1E39-43AD-89F7-96BFB842D275}"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F78A0-1E39-43AD-89F7-96BFB842D27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F78A0-1E39-43AD-89F7-96BFB842D27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F78A0-1E39-43AD-89F7-96BFB842D27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1B5F78A0-1E39-43AD-89F7-96BFB842D27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5F78A0-1E39-43AD-89F7-96BFB842D27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5F78A0-1E39-43AD-89F7-96BFB842D27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5F78A0-1E39-43AD-89F7-96BFB842D27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5F78A0-1E39-43AD-89F7-96BFB842D27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5F78A0-1E39-43AD-89F7-96BFB842D275}"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2C8D55BB-26F1-4D22-A0A1-2A26F049CB15}" type="datetimeFigureOut">
              <a:rPr lang="en-US" smtClean="0"/>
              <a:t>5/17/2012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5F78A0-1E39-43AD-89F7-96BFB842D275}"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C8D55BB-26F1-4D22-A0A1-2A26F049CB15}" type="datetimeFigureOut">
              <a:rPr lang="en-US" smtClean="0"/>
              <a:t>5/17/2012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B5F78A0-1E39-43AD-89F7-96BFB842D27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cCaycrPIa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youtube.com/watch?v=4B_UYYPb-Gk&amp;ob=av2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vimZj8HW0Kg&amp;ob=av2n" TargetMode="External"/><Relationship Id="rId2" Type="http://schemas.openxmlformats.org/officeDocument/2006/relationships/hyperlink" Target="http://www.youtube.com/watch?v=NEUX-HYRtUA"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youtube.com/watch?v=eBShN8qT4lk"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M_t13-0Joy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v=FVgvL-M3Ar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JWAk07r5PMI" TargetMode="External"/><Relationship Id="rId2" Type="http://schemas.openxmlformats.org/officeDocument/2006/relationships/hyperlink" Target="http://www.youtube.com/watch?v=F3qt3-g6ZZc"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8g6bUe5MDRo" TargetMode="External"/><Relationship Id="rId2" Type="http://schemas.openxmlformats.org/officeDocument/2006/relationships/hyperlink" Target="http://www.youtube.com/watch?v=ZecLbHGdUfg&amp;feature=fvst" TargetMode="External"/><Relationship Id="rId1" Type="http://schemas.openxmlformats.org/officeDocument/2006/relationships/slideLayout" Target="../slideLayouts/slideLayout2.xml"/><Relationship Id="rId5" Type="http://schemas.openxmlformats.org/officeDocument/2006/relationships/hyperlink" Target="http://www.youtube.com/watch?v=NpdLz0WFbQM" TargetMode="External"/><Relationship Id="rId4" Type="http://schemas.openxmlformats.org/officeDocument/2006/relationships/hyperlink" Target="http://www.youtube.com/watch?v=Hee38-NV11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0WB8V768dA&amp;feature=related" TargetMode="External"/><Relationship Id="rId2" Type="http://schemas.openxmlformats.org/officeDocument/2006/relationships/hyperlink" Target="http://www.youtube.com/watch?v=VjLHrhLVwzs&amp;feature=fvs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9lDCYjb8RH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outube.com/watch?v=LorMejfAusc"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Ne9tIvUIMuU" TargetMode="External"/><Relationship Id="rId2" Type="http://schemas.openxmlformats.org/officeDocument/2006/relationships/hyperlink" Target="http://www.youtube.com/watch?v=F_gF1v1xZDc"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Rap</a:t>
            </a:r>
            <a:endParaRPr lang="en-US" dirty="0"/>
          </a:p>
        </p:txBody>
      </p:sp>
      <p:sp>
        <p:nvSpPr>
          <p:cNvPr id="3" name="Subtitle 2"/>
          <p:cNvSpPr>
            <a:spLocks noGrp="1"/>
          </p:cNvSpPr>
          <p:nvPr>
            <p:ph type="subTitle" idx="1"/>
          </p:nvPr>
        </p:nvSpPr>
        <p:spPr/>
        <p:txBody>
          <a:bodyPr/>
          <a:lstStyle/>
          <a:p>
            <a:r>
              <a:rPr lang="en-US" dirty="0" smtClean="0"/>
              <a:t>The history of rap and hip hop</a:t>
            </a:r>
            <a:endParaRPr lang="en-US" dirty="0"/>
          </a:p>
        </p:txBody>
      </p:sp>
    </p:spTree>
    <p:extLst>
      <p:ext uri="{BB962C8B-B14F-4D97-AF65-F5344CB8AC3E}">
        <p14:creationId xmlns:p14="http://schemas.microsoft.com/office/powerpoint/2010/main" val="1264793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Run-DMC</a:t>
            </a:r>
            <a:endParaRPr lang="en-US" dirty="0"/>
          </a:p>
        </p:txBody>
      </p:sp>
      <p:sp>
        <p:nvSpPr>
          <p:cNvPr id="3" name="Content Placeholder 2"/>
          <p:cNvSpPr>
            <a:spLocks noGrp="1"/>
          </p:cNvSpPr>
          <p:nvPr>
            <p:ph idx="1"/>
          </p:nvPr>
        </p:nvSpPr>
        <p:spPr>
          <a:xfrm>
            <a:off x="457200" y="1981200"/>
            <a:ext cx="8229600" cy="4144963"/>
          </a:xfrm>
        </p:spPr>
        <p:txBody>
          <a:bodyPr>
            <a:normAutofit fontScale="92500"/>
          </a:bodyPr>
          <a:lstStyle/>
          <a:p>
            <a:r>
              <a:rPr lang="en-US" dirty="0" smtClean="0"/>
              <a:t>Darryl “DMC” McDaniels, Joseph “Run” Simmons and Jason “Jam Master Jay” Mizell</a:t>
            </a:r>
          </a:p>
          <a:p>
            <a:r>
              <a:rPr lang="en-US" dirty="0" smtClean="0"/>
              <a:t>The first hip-hop group to be on MTV, earn a Platinum record, be on the cover of </a:t>
            </a:r>
            <a:r>
              <a:rPr lang="en-US" i="1" dirty="0" smtClean="0"/>
              <a:t>Rolling Stone</a:t>
            </a:r>
            <a:r>
              <a:rPr lang="en-US" dirty="0" smtClean="0"/>
              <a:t>, etc.</a:t>
            </a:r>
          </a:p>
          <a:p>
            <a:r>
              <a:rPr lang="en-US" dirty="0" smtClean="0"/>
              <a:t>They were featured in </a:t>
            </a:r>
            <a:r>
              <a:rPr lang="en-US" i="1" dirty="0" smtClean="0"/>
              <a:t>Krush Groove </a:t>
            </a:r>
            <a:r>
              <a:rPr lang="en-US" dirty="0" smtClean="0"/>
              <a:t>(1985), a </a:t>
            </a:r>
            <a:r>
              <a:rPr lang="en-US" dirty="0"/>
              <a:t>fictionalized re-telling </a:t>
            </a:r>
            <a:r>
              <a:rPr lang="en-US" dirty="0" smtClean="0"/>
              <a:t>of Joe Run’s older brother, Russell Simmons’, rise as </a:t>
            </a:r>
            <a:r>
              <a:rPr lang="en-US" dirty="0"/>
              <a:t>a hip-hop entrepreneur and his struggles to </a:t>
            </a:r>
            <a:r>
              <a:rPr lang="en-US" dirty="0" smtClean="0"/>
              <a:t>get his label – Def Jam Recordings – off the ground.</a:t>
            </a:r>
          </a:p>
          <a:p>
            <a:pPr lvl="1"/>
            <a:r>
              <a:rPr lang="en-US" dirty="0">
                <a:hlinkClick r:id="rId3"/>
              </a:rPr>
              <a:t>http://</a:t>
            </a:r>
            <a:r>
              <a:rPr lang="en-US" dirty="0" smtClean="0">
                <a:hlinkClick r:id="rId3"/>
              </a:rPr>
              <a:t>www.youtube.com/watch?v=BcCaycrPIa0</a:t>
            </a:r>
            <a:endParaRPr lang="en-US" dirty="0" smtClean="0"/>
          </a:p>
          <a:p>
            <a:r>
              <a:rPr lang="en-US" dirty="0" smtClean="0"/>
              <a:t>Teamed with Rick Rubin for their third album, adding a rock element with their lead single, a cover of Aerosmith’s  “</a:t>
            </a:r>
            <a:r>
              <a:rPr lang="en-US" dirty="0" smtClean="0">
                <a:hlinkClick r:id="rId4"/>
              </a:rPr>
              <a:t>Walk This Way</a:t>
            </a:r>
            <a:r>
              <a:rPr lang="en-US" dirty="0" smtClean="0"/>
              <a:t>.”</a:t>
            </a:r>
          </a:p>
          <a:p>
            <a:endParaRPr lang="en-US" dirty="0" smtClean="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46364"/>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87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 Cool J (Ladies Love Cool James)</a:t>
            </a:r>
            <a:endParaRPr lang="en-US" dirty="0"/>
          </a:p>
        </p:txBody>
      </p:sp>
      <p:sp>
        <p:nvSpPr>
          <p:cNvPr id="3" name="Content Placeholder 2"/>
          <p:cNvSpPr>
            <a:spLocks noGrp="1"/>
          </p:cNvSpPr>
          <p:nvPr>
            <p:ph idx="1"/>
          </p:nvPr>
        </p:nvSpPr>
        <p:spPr/>
        <p:txBody>
          <a:bodyPr/>
          <a:lstStyle/>
          <a:p>
            <a:r>
              <a:rPr lang="en-US" dirty="0" smtClean="0"/>
              <a:t>His impressive verbal skills helped turn the spotlight on the individual rapper as opposed to a crew of MCs</a:t>
            </a:r>
          </a:p>
          <a:p>
            <a:r>
              <a:rPr lang="en-US" dirty="0" smtClean="0"/>
              <a:t>“</a:t>
            </a:r>
            <a:r>
              <a:rPr lang="en-US" dirty="0" smtClean="0">
                <a:hlinkClick r:id="rId2"/>
              </a:rPr>
              <a:t>I Need Love</a:t>
            </a:r>
            <a:r>
              <a:rPr lang="en-US" dirty="0" smtClean="0"/>
              <a:t>” (1987)</a:t>
            </a:r>
          </a:p>
          <a:p>
            <a:r>
              <a:rPr lang="en-US" dirty="0" smtClean="0"/>
              <a:t>“</a:t>
            </a:r>
            <a:r>
              <a:rPr lang="en-US" dirty="0" smtClean="0">
                <a:hlinkClick r:id="rId3"/>
              </a:rPr>
              <a:t>Mama Said Knock You Out</a:t>
            </a:r>
            <a:r>
              <a:rPr lang="en-US" dirty="0" smtClean="0"/>
              <a:t>” (1990)</a:t>
            </a: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352800"/>
            <a:ext cx="457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6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Beastie Boys</a:t>
            </a:r>
            <a:endParaRPr lang="en-US" dirty="0"/>
          </a:p>
        </p:txBody>
      </p:sp>
      <p:sp>
        <p:nvSpPr>
          <p:cNvPr id="3" name="Content Placeholder 2"/>
          <p:cNvSpPr>
            <a:spLocks noGrp="1"/>
          </p:cNvSpPr>
          <p:nvPr>
            <p:ph idx="1"/>
          </p:nvPr>
        </p:nvSpPr>
        <p:spPr>
          <a:xfrm>
            <a:off x="457200" y="1600200"/>
            <a:ext cx="3733800" cy="4525963"/>
          </a:xfrm>
        </p:spPr>
        <p:txBody>
          <a:bodyPr>
            <a:normAutofit fontScale="85000" lnSpcReduction="20000"/>
          </a:bodyPr>
          <a:lstStyle/>
          <a:p>
            <a:r>
              <a:rPr lang="en-US" dirty="0" smtClean="0"/>
              <a:t>Adam Horovitz (King Adrock), Adam Yauch (MCA) and </a:t>
            </a:r>
            <a:r>
              <a:rPr lang="en-US" dirty="0"/>
              <a:t>Michael Diamond (Mike D) </a:t>
            </a:r>
            <a:endParaRPr lang="en-US" dirty="0" smtClean="0"/>
          </a:p>
          <a:p>
            <a:r>
              <a:rPr lang="en-US" i="1" dirty="0" smtClean="0"/>
              <a:t>Licensed to Ill </a:t>
            </a:r>
            <a:r>
              <a:rPr lang="en-US" dirty="0" smtClean="0"/>
              <a:t>and its hit single “</a:t>
            </a:r>
            <a:r>
              <a:rPr lang="en-US" dirty="0" smtClean="0">
                <a:hlinkClick r:id="rId2"/>
              </a:rPr>
              <a:t>You’ve Got to Fight for Your Right to Party</a:t>
            </a:r>
            <a:r>
              <a:rPr lang="en-US" dirty="0" smtClean="0"/>
              <a:t>” went to number one on their respective sales chart – the first rap records to do so. </a:t>
            </a:r>
          </a:p>
          <a:p>
            <a:pPr lvl="1"/>
            <a:r>
              <a:rPr lang="en-US" dirty="0" smtClean="0"/>
              <a:t>Some people were upset, but Adam Yauch was quick to respond: “Rock and roll was started by Chuck Berry, but it’s Elvis who is called the King. So it’s not surprising that it took the Beastie Boys to popularize rap. That’s typical America.”</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245" y="3810000"/>
            <a:ext cx="1984581"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326" y="606669"/>
            <a:ext cx="3619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http://www.8notes.com/images/artists/elvis-presl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3326" y="3998116"/>
            <a:ext cx="1524001"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fade">
                                      <p:cBhvr>
                                        <p:cTn id="32" dur="500"/>
                                        <p:tgtEl>
                                          <p:spTgt spid="102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45"/>
                                        </p:tgtEl>
                                        <p:attrNameLst>
                                          <p:attrName>style.visibility</p:attrName>
                                        </p:attrNameLst>
                                      </p:cBhvr>
                                      <p:to>
                                        <p:strVal val="visible"/>
                                      </p:to>
                                    </p:set>
                                    <p:animEffect transition="in" filter="fade">
                                      <p:cBhvr>
                                        <p:cTn id="3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362200"/>
            <a:ext cx="5410200" cy="3810000"/>
          </a:xfrm>
        </p:spPr>
        <p:txBody>
          <a:bodyPr>
            <a:normAutofit fontScale="92500" lnSpcReduction="10000"/>
          </a:bodyPr>
          <a:lstStyle/>
          <a:p>
            <a:r>
              <a:rPr lang="en-US" dirty="0" smtClean="0"/>
              <a:t>Chuck D, Flavor </a:t>
            </a:r>
            <a:r>
              <a:rPr lang="en-US" dirty="0" err="1" smtClean="0"/>
              <a:t>Flav</a:t>
            </a:r>
            <a:r>
              <a:rPr lang="en-US" dirty="0" smtClean="0"/>
              <a:t>, Professor </a:t>
            </a:r>
            <a:r>
              <a:rPr lang="en-US" dirty="0" err="1" smtClean="0"/>
              <a:t>Griff</a:t>
            </a:r>
            <a:r>
              <a:rPr lang="en-US" dirty="0" smtClean="0"/>
              <a:t> and his S1W group (Security of the First World: provided security at hip-hop parties), DJ Lord</a:t>
            </a:r>
          </a:p>
          <a:p>
            <a:r>
              <a:rPr lang="en-US" dirty="0" smtClean="0"/>
              <a:t>Politically, socially-conscious lyrics</a:t>
            </a:r>
          </a:p>
          <a:p>
            <a:r>
              <a:rPr lang="en-US" dirty="0" smtClean="0"/>
              <a:t>“</a:t>
            </a:r>
            <a:r>
              <a:rPr lang="en-US" dirty="0" smtClean="0">
                <a:hlinkClick r:id="rId3"/>
              </a:rPr>
              <a:t>Fight the Power</a:t>
            </a:r>
            <a:r>
              <a:rPr lang="en-US" dirty="0" smtClean="0"/>
              <a:t>”</a:t>
            </a:r>
          </a:p>
          <a:p>
            <a:pPr lvl="1"/>
            <a:r>
              <a:rPr lang="en-US" dirty="0" smtClean="0"/>
              <a:t>Plays a central role in Spike Lee’s </a:t>
            </a:r>
            <a:r>
              <a:rPr lang="en-US" i="1" dirty="0" smtClean="0"/>
              <a:t>Do the Right Thing</a:t>
            </a:r>
            <a:r>
              <a:rPr lang="en-US" dirty="0" smtClean="0"/>
              <a:t> (1989)</a:t>
            </a:r>
          </a:p>
          <a:p>
            <a:r>
              <a:rPr lang="en-US" dirty="0" smtClean="0"/>
              <a:t>Started as the opening act for the Beastie Boys in 1987, but later helped to usher in the golden age of hip hop</a:t>
            </a:r>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8600"/>
            <a:ext cx="6019800" cy="203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descr="http://assets.rollingstone.com/assets/images/artists/304x304/public-enem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666999"/>
            <a:ext cx="2895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KRS-One (Knowledge Remains Supreme)</a:t>
            </a:r>
            <a:endParaRPr lang="en-US" dirty="0"/>
          </a:p>
        </p:txBody>
      </p:sp>
      <p:sp>
        <p:nvSpPr>
          <p:cNvPr id="3" name="Content Placeholder 2"/>
          <p:cNvSpPr>
            <a:spLocks noGrp="1"/>
          </p:cNvSpPr>
          <p:nvPr>
            <p:ph idx="1"/>
          </p:nvPr>
        </p:nvSpPr>
        <p:spPr>
          <a:xfrm>
            <a:off x="457200" y="1600200"/>
            <a:ext cx="4038600" cy="4800600"/>
          </a:xfrm>
        </p:spPr>
        <p:txBody>
          <a:bodyPr>
            <a:normAutofit fontScale="85000" lnSpcReduction="10000"/>
          </a:bodyPr>
          <a:lstStyle/>
          <a:p>
            <a:r>
              <a:rPr lang="en-US" dirty="0" smtClean="0"/>
              <a:t>KRS-One/Kris Parker lived on the streets of South Bronx from age 13</a:t>
            </a:r>
          </a:p>
          <a:p>
            <a:r>
              <a:rPr lang="en-US" dirty="0" smtClean="0"/>
              <a:t>“</a:t>
            </a:r>
            <a:r>
              <a:rPr lang="en-US" dirty="0" smtClean="0">
                <a:hlinkClick r:id="rId2"/>
              </a:rPr>
              <a:t>9mm</a:t>
            </a:r>
            <a:r>
              <a:rPr lang="en-US" dirty="0" smtClean="0"/>
              <a:t>” from his album </a:t>
            </a:r>
            <a:r>
              <a:rPr lang="en-US" i="1" dirty="0" smtClean="0"/>
              <a:t>Criminal Minded</a:t>
            </a:r>
            <a:r>
              <a:rPr lang="en-US" dirty="0" smtClean="0"/>
              <a:t> (1987) helped create the notorious subgenre known as “gangsta rap”</a:t>
            </a:r>
          </a:p>
          <a:p>
            <a:r>
              <a:rPr lang="en-US" dirty="0" smtClean="0"/>
              <a:t>Used brutal imagery to describe the violence and gun culture that was a consequence of the crack epidemic, eventually incorporating political analysis</a:t>
            </a:r>
          </a:p>
          <a:p>
            <a:r>
              <a:rPr lang="en-US" dirty="0" smtClean="0"/>
              <a:t>Influenced by Malcolm X</a:t>
            </a:r>
          </a:p>
          <a:p>
            <a:r>
              <a:rPr lang="en-US" dirty="0" smtClean="0"/>
              <a:t>Socially conscious rap: edutainment (also the title of his fourth album)</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38100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7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Schoolly-D</a:t>
            </a:r>
            <a:endParaRPr lang="en-US" dirty="0"/>
          </a:p>
        </p:txBody>
      </p:sp>
      <p:sp>
        <p:nvSpPr>
          <p:cNvPr id="3" name="Content Placeholder 2"/>
          <p:cNvSpPr>
            <a:spLocks noGrp="1"/>
          </p:cNvSpPr>
          <p:nvPr>
            <p:ph idx="1"/>
          </p:nvPr>
        </p:nvSpPr>
        <p:spPr/>
        <p:txBody>
          <a:bodyPr/>
          <a:lstStyle/>
          <a:p>
            <a:r>
              <a:rPr lang="en-US" dirty="0" smtClean="0"/>
              <a:t>Considered by many to create the first true examples of gangsta raps</a:t>
            </a:r>
          </a:p>
          <a:p>
            <a:pPr lvl="1"/>
            <a:r>
              <a:rPr lang="en-US" dirty="0" smtClean="0"/>
              <a:t>Rapped about urban violence without the sociopolitical analysis (like KRS-One)</a:t>
            </a:r>
          </a:p>
          <a:p>
            <a:r>
              <a:rPr lang="en-US" dirty="0" smtClean="0"/>
              <a:t>“</a:t>
            </a:r>
            <a:r>
              <a:rPr lang="en-US" dirty="0" smtClean="0">
                <a:hlinkClick r:id="rId2"/>
              </a:rPr>
              <a:t>Gangster Boogie</a:t>
            </a:r>
            <a:r>
              <a:rPr lang="en-US" dirty="0" smtClean="0"/>
              <a:t>” (1984)</a:t>
            </a:r>
          </a:p>
          <a:p>
            <a:r>
              <a:rPr lang="en-US" dirty="0" smtClean="0"/>
              <a:t>“</a:t>
            </a:r>
            <a:r>
              <a:rPr lang="en-US" dirty="0" smtClean="0">
                <a:hlinkClick r:id="rId3"/>
              </a:rPr>
              <a:t>PSK – What Does it Mean</a:t>
            </a:r>
            <a:r>
              <a:rPr lang="en-US" dirty="0" smtClean="0"/>
              <a:t>?” (1985)</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90003"/>
            <a:ext cx="3333750" cy="253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6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Row Records</a:t>
            </a:r>
            <a:endParaRPr lang="en-US" dirty="0"/>
          </a:p>
        </p:txBody>
      </p:sp>
      <p:sp>
        <p:nvSpPr>
          <p:cNvPr id="3" name="Content Placeholder 2"/>
          <p:cNvSpPr>
            <a:spLocks noGrp="1"/>
          </p:cNvSpPr>
          <p:nvPr>
            <p:ph idx="1"/>
          </p:nvPr>
        </p:nvSpPr>
        <p:spPr>
          <a:xfrm>
            <a:off x="457200" y="1600200"/>
            <a:ext cx="4038600" cy="4525963"/>
          </a:xfrm>
        </p:spPr>
        <p:txBody>
          <a:bodyPr>
            <a:normAutofit lnSpcReduction="10000"/>
          </a:bodyPr>
          <a:lstStyle/>
          <a:p>
            <a:r>
              <a:rPr lang="en-US" sz="2800" dirty="0" smtClean="0"/>
              <a:t>We’ll watch the documentary </a:t>
            </a:r>
            <a:r>
              <a:rPr lang="en-US" sz="2800" i="1" dirty="0" smtClean="0"/>
              <a:t>Welcome to Death Row </a:t>
            </a:r>
            <a:r>
              <a:rPr lang="en-US" sz="2800" dirty="0" smtClean="0"/>
              <a:t>which covers: </a:t>
            </a:r>
          </a:p>
          <a:p>
            <a:pPr lvl="1"/>
            <a:r>
              <a:rPr lang="en-US" sz="2400" dirty="0" smtClean="0"/>
              <a:t>N.W.A.</a:t>
            </a:r>
          </a:p>
          <a:p>
            <a:pPr lvl="1"/>
            <a:r>
              <a:rPr lang="en-US" sz="2400" dirty="0" err="1" smtClean="0"/>
              <a:t>Eazy</a:t>
            </a:r>
            <a:r>
              <a:rPr lang="en-US" sz="2400" dirty="0" smtClean="0"/>
              <a:t>-E</a:t>
            </a:r>
          </a:p>
          <a:p>
            <a:pPr lvl="1"/>
            <a:r>
              <a:rPr lang="en-US" sz="2400" dirty="0" smtClean="0"/>
              <a:t>Dr. </a:t>
            </a:r>
            <a:r>
              <a:rPr lang="en-US" sz="2400" dirty="0" err="1" smtClean="0"/>
              <a:t>Dre</a:t>
            </a:r>
            <a:endParaRPr lang="en-US" sz="2400" dirty="0" smtClean="0"/>
          </a:p>
          <a:p>
            <a:pPr lvl="1"/>
            <a:r>
              <a:rPr lang="en-US" sz="2400" dirty="0" smtClean="0"/>
              <a:t>Snoop </a:t>
            </a:r>
            <a:r>
              <a:rPr lang="en-US" sz="2400" dirty="0" err="1" smtClean="0"/>
              <a:t>Dogg</a:t>
            </a:r>
            <a:endParaRPr lang="en-US" sz="2400" dirty="0" smtClean="0"/>
          </a:p>
          <a:p>
            <a:pPr lvl="1"/>
            <a:r>
              <a:rPr lang="en-US" sz="2400" dirty="0" err="1" smtClean="0"/>
              <a:t>Suge</a:t>
            </a:r>
            <a:r>
              <a:rPr lang="en-US" sz="2400" dirty="0" smtClean="0"/>
              <a:t> Knight</a:t>
            </a:r>
          </a:p>
          <a:p>
            <a:pPr lvl="1"/>
            <a:r>
              <a:rPr lang="en-US" sz="2400" dirty="0" err="1" smtClean="0"/>
              <a:t>TuPac</a:t>
            </a:r>
            <a:endParaRPr lang="en-US" sz="2400" dirty="0" smtClean="0"/>
          </a:p>
          <a:p>
            <a:pPr lvl="1"/>
            <a:r>
              <a:rPr lang="en-US" sz="2400" dirty="0" smtClean="0"/>
              <a:t>Notorious B.I.G.</a:t>
            </a:r>
          </a:p>
          <a:p>
            <a:pPr lvl="1"/>
            <a:endParaRPr lang="en-US" dirty="0"/>
          </a:p>
        </p:txBody>
      </p:sp>
      <p:pic>
        <p:nvPicPr>
          <p:cNvPr id="14338" name="Picture 2" descr="http://ecx.images-amazon.com/images/I/51xhVWjd1LL._SX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066800"/>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0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230562"/>
          </a:xfrm>
        </p:spPr>
        <p:txBody>
          <a:bodyPr>
            <a:normAutofit/>
          </a:bodyPr>
          <a:lstStyle/>
          <a:p>
            <a:r>
              <a:rPr lang="en-US" dirty="0"/>
              <a:t>Source: I Hear America Singing</a:t>
            </a:r>
            <a:br>
              <a:rPr lang="en-US" dirty="0"/>
            </a:br>
            <a:r>
              <a:rPr lang="en-US" dirty="0" smtClean="0"/>
              <a:t>Chapter 6 – Rap: Talking Drum of the Global Village</a:t>
            </a:r>
            <a:endParaRPr lang="en-US" dirty="0"/>
          </a:p>
        </p:txBody>
      </p:sp>
    </p:spTree>
    <p:extLst>
      <p:ext uri="{BB962C8B-B14F-4D97-AF65-F5344CB8AC3E}">
        <p14:creationId xmlns:p14="http://schemas.microsoft.com/office/powerpoint/2010/main" val="3247663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word “rap” come from?</a:t>
            </a:r>
            <a:endParaRPr lang="en-US" dirty="0"/>
          </a:p>
        </p:txBody>
      </p:sp>
      <p:sp>
        <p:nvSpPr>
          <p:cNvPr id="3" name="Content Placeholder 2"/>
          <p:cNvSpPr>
            <a:spLocks noGrp="1"/>
          </p:cNvSpPr>
          <p:nvPr>
            <p:ph idx="1"/>
          </p:nvPr>
        </p:nvSpPr>
        <p:spPr/>
        <p:txBody>
          <a:bodyPr/>
          <a:lstStyle/>
          <a:p>
            <a:r>
              <a:rPr lang="en-US" dirty="0" smtClean="0"/>
              <a:t>According to the Dictionary of Afro-American slang in the 1960s:</a:t>
            </a:r>
          </a:p>
          <a:p>
            <a:pPr lvl="1"/>
            <a:r>
              <a:rPr lang="en-US" dirty="0" smtClean="0"/>
              <a:t>“to hold conversation”</a:t>
            </a:r>
          </a:p>
          <a:p>
            <a:pPr lvl="1"/>
            <a:r>
              <a:rPr lang="en-US" dirty="0" smtClean="0"/>
              <a:t>“a long impressive monologue”</a:t>
            </a:r>
          </a:p>
          <a:p>
            <a:r>
              <a:rPr lang="en-US" dirty="0" smtClean="0"/>
              <a:t>Before the ’60s:</a:t>
            </a:r>
          </a:p>
          <a:p>
            <a:pPr lvl="1"/>
            <a:r>
              <a:rPr lang="en-US" dirty="0" smtClean="0"/>
              <a:t>It referred to a rapping sound (quick, sharp blow)</a:t>
            </a:r>
          </a:p>
          <a:p>
            <a:pPr lvl="1"/>
            <a:r>
              <a:rPr lang="en-US" dirty="0" smtClean="0"/>
              <a:t>The talking drum (an ancient and significant element in African-American culture)</a:t>
            </a:r>
          </a:p>
          <a:p>
            <a:r>
              <a:rPr lang="en-US" dirty="0" smtClean="0"/>
              <a:t>Originally referred to as “break-beat music” (percussion break)</a:t>
            </a:r>
          </a:p>
          <a:p>
            <a:pPr lvl="1"/>
            <a:r>
              <a:rPr lang="en-US" dirty="0"/>
              <a:t>“The point wasn’t rapping, it was rhythm. Before there was the ‘word’ there was the ‘beat.’” – Bill Stephney, Public Enemy producer and rap entrepreneur</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336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27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Hip-hop culture encompasses graffiti artists and break-dancers in the mid- to late-’70s, and the media begins to document it in books and films in the early ’80s</a:t>
            </a:r>
            <a:endParaRPr lang="en-US" sz="24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082" y="2285999"/>
            <a:ext cx="2895167" cy="386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30582"/>
            <a:ext cx="26289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42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 hip hop become mainstream</a:t>
            </a:r>
            <a:endParaRPr lang="en-US" dirty="0"/>
          </a:p>
        </p:txBody>
      </p:sp>
      <p:sp>
        <p:nvSpPr>
          <p:cNvPr id="3" name="Content Placeholder 2"/>
          <p:cNvSpPr>
            <a:spLocks noGrp="1"/>
          </p:cNvSpPr>
          <p:nvPr>
            <p:ph idx="1"/>
          </p:nvPr>
        </p:nvSpPr>
        <p:spPr/>
        <p:txBody>
          <a:bodyPr/>
          <a:lstStyle/>
          <a:p>
            <a:r>
              <a:rPr lang="en-US" dirty="0" smtClean="0"/>
              <a:t>“</a:t>
            </a:r>
            <a:r>
              <a:rPr lang="en-US" dirty="0" smtClean="0">
                <a:hlinkClick r:id="rId2"/>
              </a:rPr>
              <a:t>Rapper’s Delight</a:t>
            </a:r>
            <a:r>
              <a:rPr lang="en-US" dirty="0" smtClean="0"/>
              <a:t>” – the Sugar Hill Gang (1979)</a:t>
            </a:r>
          </a:p>
          <a:p>
            <a:pPr lvl="1"/>
            <a:r>
              <a:rPr lang="en-US" dirty="0" smtClean="0"/>
              <a:t>First rap record to break into the mainstream, hip hop culture</a:t>
            </a:r>
          </a:p>
          <a:p>
            <a:pPr lvl="1"/>
            <a:r>
              <a:rPr lang="en-US" dirty="0" smtClean="0"/>
              <a:t>Went to #36 on the </a:t>
            </a:r>
            <a:r>
              <a:rPr lang="en-US" i="1" dirty="0" smtClean="0"/>
              <a:t>Billboard</a:t>
            </a:r>
            <a:r>
              <a:rPr lang="en-US" dirty="0" smtClean="0"/>
              <a:t> Pop Chart</a:t>
            </a:r>
          </a:p>
          <a:p>
            <a:pPr lvl="1"/>
            <a:r>
              <a:rPr lang="en-US" dirty="0" smtClean="0"/>
              <a:t>The music to which it gave birth had already been evolving in the Bronx for 5 years</a:t>
            </a:r>
          </a:p>
          <a:p>
            <a:pPr lvl="1"/>
            <a:r>
              <a:rPr lang="en-US" dirty="0" smtClean="0"/>
              <a:t>Set to the disco hit “</a:t>
            </a:r>
            <a:r>
              <a:rPr lang="en-US" dirty="0" smtClean="0">
                <a:hlinkClick r:id="rId3"/>
              </a:rPr>
              <a:t>Good Times</a:t>
            </a:r>
            <a:r>
              <a:rPr lang="en-US" dirty="0" smtClean="0"/>
              <a:t>” by Chic.</a:t>
            </a:r>
          </a:p>
          <a:p>
            <a:r>
              <a:rPr lang="en-US" dirty="0" smtClean="0"/>
              <a:t>Breakdancing most successfully crossed over into the media mainstream.</a:t>
            </a:r>
          </a:p>
          <a:p>
            <a:pPr lvl="1"/>
            <a:r>
              <a:rPr lang="en-US" dirty="0" smtClean="0">
                <a:hlinkClick r:id="rId4"/>
              </a:rPr>
              <a:t>Wild Style! </a:t>
            </a:r>
            <a:r>
              <a:rPr lang="en-US" dirty="0" smtClean="0"/>
              <a:t>– a docudrama that included the moves of the breakdance pioneers </a:t>
            </a:r>
            <a:r>
              <a:rPr lang="en-US" dirty="0" smtClean="0">
                <a:hlinkClick r:id="rId5"/>
              </a:rPr>
              <a:t>Rock Steady Crew </a:t>
            </a:r>
            <a:r>
              <a:rPr lang="en-US" dirty="0" smtClean="0"/>
              <a:t>(1983)</a:t>
            </a:r>
          </a:p>
          <a:p>
            <a:pPr lvl="1"/>
            <a:r>
              <a:rPr lang="en-US" dirty="0" smtClean="0"/>
              <a:t>The break-beats were a harder sell (they mixed disco and break-beat music)</a:t>
            </a:r>
            <a:endParaRPr lang="en-US" dirty="0"/>
          </a:p>
        </p:txBody>
      </p:sp>
    </p:spTree>
    <p:extLst>
      <p:ext uri="{BB962C8B-B14F-4D97-AF65-F5344CB8AC3E}">
        <p14:creationId xmlns:p14="http://schemas.microsoft.com/office/powerpoint/2010/main" val="241584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Grandmaster Flash </a:t>
            </a:r>
            <a:r>
              <a:rPr lang="en-US" dirty="0" smtClean="0"/>
              <a:t>&amp; </a:t>
            </a:r>
            <a:r>
              <a:rPr lang="en-US" dirty="0" smtClean="0">
                <a:hlinkClick r:id="rId3"/>
              </a:rPr>
              <a:t>Grand Wizard Theodore</a:t>
            </a:r>
            <a:endParaRPr lang="en-US" dirty="0"/>
          </a:p>
        </p:txBody>
      </p:sp>
      <p:sp>
        <p:nvSpPr>
          <p:cNvPr id="3" name="Content Placeholder 2"/>
          <p:cNvSpPr>
            <a:spLocks noGrp="1"/>
          </p:cNvSpPr>
          <p:nvPr>
            <p:ph idx="1"/>
          </p:nvPr>
        </p:nvSpPr>
        <p:spPr/>
        <p:txBody>
          <a:bodyPr/>
          <a:lstStyle/>
          <a:p>
            <a:r>
              <a:rPr lang="en-US" dirty="0" smtClean="0"/>
              <a:t>Recognized by many as hip hop’s most significant contributors</a:t>
            </a:r>
          </a:p>
          <a:p>
            <a:r>
              <a:rPr lang="en-US" dirty="0" smtClean="0"/>
              <a:t>They used two turntables and two copies of the same record to cue up one disk just as the break was ending. Flash rigged up headphones to his turntables for accuracy.</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248659"/>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224500"/>
            <a:ext cx="1989184" cy="280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5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Grandmaster Flash &amp; The Furious Five</a:t>
            </a:r>
            <a:endParaRPr lang="en-US" dirty="0"/>
          </a:p>
        </p:txBody>
      </p:sp>
      <p:sp>
        <p:nvSpPr>
          <p:cNvPr id="3" name="Content Placeholder 2"/>
          <p:cNvSpPr>
            <a:spLocks noGrp="1"/>
          </p:cNvSpPr>
          <p:nvPr>
            <p:ph idx="1"/>
          </p:nvPr>
        </p:nvSpPr>
        <p:spPr/>
        <p:txBody>
          <a:bodyPr/>
          <a:lstStyle/>
          <a:p>
            <a:r>
              <a:rPr lang="en-US" dirty="0" smtClean="0"/>
              <a:t>“[They] embody the gradual move from underground to overground.” – </a:t>
            </a:r>
            <a:r>
              <a:rPr lang="en-US" i="1" dirty="0" smtClean="0"/>
              <a:t>Rap Attack</a:t>
            </a:r>
            <a:endParaRPr lang="en-US" dirty="0" smtClean="0"/>
          </a:p>
          <a:p>
            <a:r>
              <a:rPr lang="en-US" dirty="0" smtClean="0"/>
              <a:t>Keith </a:t>
            </a:r>
            <a:r>
              <a:rPr lang="en-US" dirty="0"/>
              <a:t>“Cowboy” </a:t>
            </a:r>
            <a:r>
              <a:rPr lang="en-US" dirty="0" smtClean="0"/>
              <a:t>Wiggins </a:t>
            </a:r>
          </a:p>
          <a:p>
            <a:pPr lvl="1"/>
            <a:r>
              <a:rPr lang="en-US" dirty="0" smtClean="0"/>
              <a:t>He laid the </a:t>
            </a:r>
            <a:r>
              <a:rPr lang="en-US" dirty="0"/>
              <a:t>foundation for the call </a:t>
            </a:r>
            <a:r>
              <a:rPr lang="en-US" dirty="0" smtClean="0"/>
              <a:t>and </a:t>
            </a:r>
            <a:r>
              <a:rPr lang="en-US" dirty="0"/>
              <a:t>response tactics </a:t>
            </a:r>
            <a:r>
              <a:rPr lang="en-US" dirty="0" smtClean="0"/>
              <a:t>that MCs often use (“Throw </a:t>
            </a:r>
            <a:r>
              <a:rPr lang="en-US" dirty="0"/>
              <a:t>your hands in the </a:t>
            </a:r>
            <a:r>
              <a:rPr lang="en-US" dirty="0" smtClean="0"/>
              <a:t>air,” </a:t>
            </a:r>
            <a:r>
              <a:rPr lang="en-US" dirty="0"/>
              <a:t>“Say </a:t>
            </a:r>
            <a:r>
              <a:rPr lang="en-US" dirty="0" smtClean="0"/>
              <a:t>hey-ooo,” etc.).</a:t>
            </a:r>
          </a:p>
          <a:p>
            <a:pPr lvl="1"/>
            <a:r>
              <a:rPr lang="en-US" dirty="0" smtClean="0"/>
              <a:t>He was the first MC to talk about the DJ</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57600"/>
            <a:ext cx="2667000" cy="268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mrdaveyd.files.wordpress.com/2010/03/keithcowb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28412"/>
            <a:ext cx="1905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Afrika Bambaataa</a:t>
            </a:r>
            <a:endParaRPr lang="en-US" dirty="0"/>
          </a:p>
        </p:txBody>
      </p:sp>
      <p:sp>
        <p:nvSpPr>
          <p:cNvPr id="3" name="Content Placeholder 2"/>
          <p:cNvSpPr>
            <a:spLocks noGrp="1"/>
          </p:cNvSpPr>
          <p:nvPr>
            <p:ph idx="1"/>
          </p:nvPr>
        </p:nvSpPr>
        <p:spPr/>
        <p:txBody>
          <a:bodyPr/>
          <a:lstStyle/>
          <a:p>
            <a:r>
              <a:rPr lang="en-US" sz="2800" dirty="0" smtClean="0"/>
              <a:t>Credited with inventing the innovative “break-beat” style</a:t>
            </a:r>
          </a:p>
          <a:p>
            <a:r>
              <a:rPr lang="en-US" sz="2800" dirty="0" smtClean="0"/>
              <a:t>In “</a:t>
            </a:r>
            <a:r>
              <a:rPr lang="en-US" sz="2800" dirty="0" smtClean="0">
                <a:hlinkClick r:id="rId2"/>
              </a:rPr>
              <a:t>Planet Rock</a:t>
            </a:r>
            <a:r>
              <a:rPr lang="en-US" sz="2800" dirty="0" smtClean="0"/>
              <a:t>,” he introduced the new high-tech-at-the-time style electrofunk</a:t>
            </a:r>
          </a:p>
          <a:p>
            <a:pPr lvl="1"/>
            <a:r>
              <a:rPr lang="en-US" sz="2400" dirty="0" smtClean="0"/>
              <a:t>Inspiring “house music” in the ’80s to drum and bass in the ’90s</a:t>
            </a:r>
            <a:endParaRPr lang="en-US" sz="2400" dirty="0"/>
          </a:p>
          <a:p>
            <a:pPr lvl="1"/>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86200"/>
            <a:ext cx="266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84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2"/>
              </a:rPr>
              <a:t>Lady Pink </a:t>
            </a:r>
            <a:r>
              <a:rPr lang="en-US" dirty="0"/>
              <a:t>(Sandra Fabara</a:t>
            </a:r>
            <a:r>
              <a:rPr lang="en-US" dirty="0" smtClean="0"/>
              <a:t>)</a:t>
            </a:r>
            <a:endParaRPr lang="en-US" dirty="0"/>
          </a:p>
        </p:txBody>
      </p:sp>
      <p:sp>
        <p:nvSpPr>
          <p:cNvPr id="3" name="Content Placeholder 2"/>
          <p:cNvSpPr>
            <a:spLocks noGrp="1"/>
          </p:cNvSpPr>
          <p:nvPr>
            <p:ph idx="1"/>
          </p:nvPr>
        </p:nvSpPr>
        <p:spPr/>
        <p:txBody>
          <a:bodyPr/>
          <a:lstStyle/>
          <a:p>
            <a:r>
              <a:rPr lang="en-US" dirty="0" smtClean="0"/>
              <a:t>Evolved her own graffiti style: using women representations in her work and incorporating political statements</a:t>
            </a:r>
          </a:p>
          <a:p>
            <a:r>
              <a:rPr lang="en-US" dirty="0" smtClean="0"/>
              <a:t>Appeared in </a:t>
            </a:r>
            <a:r>
              <a:rPr lang="en-US" i="1" dirty="0" smtClean="0"/>
              <a:t>Wild Style!</a:t>
            </a:r>
            <a:endParaRPr lang="en-US"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284" y="2584422"/>
            <a:ext cx="4359813"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4.bp.blogspot.com/-Q2VlDkHPz2A/T3ue5xGliFI/AAAAAAAAFVY/ABrns0CHN1I/s1600/graffiti-artist-lady-pink-wearing-a-jenny-holzer-t-shirtviafyeahfemm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41074"/>
            <a:ext cx="2339626" cy="317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Rap’s roster of women pioneers</a:t>
            </a:r>
            <a:endParaRPr lang="en-US" dirty="0"/>
          </a:p>
        </p:txBody>
      </p:sp>
      <p:sp>
        <p:nvSpPr>
          <p:cNvPr id="3" name="Content Placeholder 2"/>
          <p:cNvSpPr>
            <a:spLocks noGrp="1"/>
          </p:cNvSpPr>
          <p:nvPr>
            <p:ph idx="1"/>
          </p:nvPr>
        </p:nvSpPr>
        <p:spPr/>
        <p:txBody>
          <a:bodyPr>
            <a:normAutofit/>
          </a:bodyPr>
          <a:lstStyle/>
          <a:p>
            <a:r>
              <a:rPr lang="en-US" sz="3200" dirty="0" smtClean="0"/>
              <a:t>“</a:t>
            </a:r>
            <a:r>
              <a:rPr lang="en-US" sz="3200" dirty="0" smtClean="0">
                <a:hlinkClick r:id="rId2"/>
              </a:rPr>
              <a:t>Funk You Up</a:t>
            </a:r>
            <a:r>
              <a:rPr lang="en-US" sz="3200" dirty="0" smtClean="0"/>
              <a:t>” by Sequence (1979)</a:t>
            </a:r>
          </a:p>
          <a:p>
            <a:r>
              <a:rPr lang="en-US" sz="3200" dirty="0" smtClean="0"/>
              <a:t>“</a:t>
            </a:r>
            <a:r>
              <a:rPr lang="en-US" sz="3200" dirty="0" smtClean="0">
                <a:hlinkClick r:id="rId3"/>
              </a:rPr>
              <a:t>Us Girls Can Boogie Too</a:t>
            </a:r>
            <a:r>
              <a:rPr lang="en-US" sz="3200" dirty="0" smtClean="0"/>
              <a:t>” by Us Girls</a:t>
            </a:r>
          </a:p>
          <a:p>
            <a:pPr lvl="1"/>
            <a:r>
              <a:rPr lang="en-US" sz="2800" dirty="0" smtClean="0"/>
              <a:t>Featured in the 1984 hip-hop film, </a:t>
            </a:r>
            <a:r>
              <a:rPr lang="en-US" sz="2800" i="1" dirty="0" smtClean="0"/>
              <a:t>Beat Street</a:t>
            </a:r>
            <a:endParaRPr lang="en-US" sz="28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473" y="3394363"/>
            <a:ext cx="17145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9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504</TotalTime>
  <Words>1245</Words>
  <Application>Microsoft Office PowerPoint</Application>
  <PresentationFormat>On-screen Show (4:3)</PresentationFormat>
  <Paragraphs>89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Thatch</vt:lpstr>
      <vt:lpstr>Rap</vt:lpstr>
      <vt:lpstr>Where does the word “rap” come from?</vt:lpstr>
      <vt:lpstr>Hip-hop culture encompasses graffiti artists and break-dancers in the mid- to late-’70s, and the media begins to document it in books and films in the early ’80s</vt:lpstr>
      <vt:lpstr>Rap, hip hop become mainstream</vt:lpstr>
      <vt:lpstr>Grandmaster Flash &amp; Grand Wizard Theodore</vt:lpstr>
      <vt:lpstr>Grandmaster Flash &amp; The Furious Five</vt:lpstr>
      <vt:lpstr>Afrika Bambaataa</vt:lpstr>
      <vt:lpstr>Lady Pink (Sandra Fabara)</vt:lpstr>
      <vt:lpstr>Rap’s roster of women pioneers</vt:lpstr>
      <vt:lpstr>Run-DMC</vt:lpstr>
      <vt:lpstr>LL Cool J (Ladies Love Cool James)</vt:lpstr>
      <vt:lpstr>The Beastie Boys</vt:lpstr>
      <vt:lpstr>PowerPoint Presentation</vt:lpstr>
      <vt:lpstr>KRS-One (Knowledge Remains Supreme)</vt:lpstr>
      <vt:lpstr>Schoolly-D</vt:lpstr>
      <vt:lpstr>Death Row Records</vt:lpstr>
      <vt:lpstr>Source: I Hear America Singing Chapter 6 – Rap: Talking Drum of the Global Village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dc:title>
  <dc:creator>Sarajane Whittaker</dc:creator>
  <cp:lastModifiedBy>Jeff Finn</cp:lastModifiedBy>
  <cp:revision>41</cp:revision>
  <dcterms:created xsi:type="dcterms:W3CDTF">2012-05-11T16:10:25Z</dcterms:created>
  <dcterms:modified xsi:type="dcterms:W3CDTF">2012-05-17T17:56:34Z</dcterms:modified>
</cp:coreProperties>
</file>